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E60-48B6-488D-9F2D-2FCEFBEADB94}" type="datetimeFigureOut">
              <a:rPr lang="en-ZA" smtClean="0"/>
              <a:t>2012/10/16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535F-A3DD-42B5-A20E-A248BDA7CC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8970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E60-48B6-488D-9F2D-2FCEFBEADB94}" type="datetimeFigureOut">
              <a:rPr lang="en-ZA" smtClean="0"/>
              <a:t>2012/10/16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535F-A3DD-42B5-A20E-A248BDA7CC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493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E60-48B6-488D-9F2D-2FCEFBEADB94}" type="datetimeFigureOut">
              <a:rPr lang="en-ZA" smtClean="0"/>
              <a:t>2012/10/16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535F-A3DD-42B5-A20E-A248BDA7CC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525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E60-48B6-488D-9F2D-2FCEFBEADB94}" type="datetimeFigureOut">
              <a:rPr lang="en-ZA" smtClean="0"/>
              <a:t>2012/10/16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535F-A3DD-42B5-A20E-A248BDA7CC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222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E60-48B6-488D-9F2D-2FCEFBEADB94}" type="datetimeFigureOut">
              <a:rPr lang="en-ZA" smtClean="0"/>
              <a:t>2012/10/16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535F-A3DD-42B5-A20E-A248BDA7CC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5865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E60-48B6-488D-9F2D-2FCEFBEADB94}" type="datetimeFigureOut">
              <a:rPr lang="en-ZA" smtClean="0"/>
              <a:t>2012/10/16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535F-A3DD-42B5-A20E-A248BDA7CC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59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E60-48B6-488D-9F2D-2FCEFBEADB94}" type="datetimeFigureOut">
              <a:rPr lang="en-ZA" smtClean="0"/>
              <a:t>2012/10/16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535F-A3DD-42B5-A20E-A248BDA7CC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2882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E60-48B6-488D-9F2D-2FCEFBEADB94}" type="datetimeFigureOut">
              <a:rPr lang="en-ZA" smtClean="0"/>
              <a:t>2012/10/16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535F-A3DD-42B5-A20E-A248BDA7CC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519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E60-48B6-488D-9F2D-2FCEFBEADB94}" type="datetimeFigureOut">
              <a:rPr lang="en-ZA" smtClean="0"/>
              <a:t>2012/10/16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535F-A3DD-42B5-A20E-A248BDA7CC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0622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E60-48B6-488D-9F2D-2FCEFBEADB94}" type="datetimeFigureOut">
              <a:rPr lang="en-ZA" smtClean="0"/>
              <a:t>2012/10/16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535F-A3DD-42B5-A20E-A248BDA7CC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5366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DE60-48B6-488D-9F2D-2FCEFBEADB94}" type="datetimeFigureOut">
              <a:rPr lang="en-ZA" smtClean="0"/>
              <a:t>2012/10/16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535F-A3DD-42B5-A20E-A248BDA7CC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5987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2DE60-48B6-488D-9F2D-2FCEFBEADB94}" type="datetimeFigureOut">
              <a:rPr lang="en-ZA" smtClean="0"/>
              <a:t>2012/10/16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9535F-A3DD-42B5-A20E-A248BDA7CC2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9154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sz="6600" b="1" dirty="0" smtClean="0"/>
              <a:t>Shortest Path Problem</a:t>
            </a:r>
            <a:endParaRPr lang="en-ZA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b="1" dirty="0" smtClean="0">
                <a:solidFill>
                  <a:schemeClr val="tx1"/>
                </a:solidFill>
              </a:rPr>
              <a:t>Party-by-Night Problem</a:t>
            </a:r>
            <a:endParaRPr lang="en-Z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98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3690" y="1412776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dirty="0" smtClean="0">
                <a:latin typeface="Arial" pitchFamily="34" charset="0"/>
                <a:cs typeface="Arial" pitchFamily="34" charset="0"/>
              </a:rPr>
              <a:t>To illustrate the Shortest Path Problem, we will find the shortest path from node 1 (Engineering Building) to node 14 (Springbok’s).</a:t>
            </a:r>
          </a:p>
          <a:p>
            <a:pPr algn="ctr"/>
            <a:endParaRPr lang="en-ZA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ZA" sz="2400" dirty="0" smtClean="0">
                <a:latin typeface="Arial" pitchFamily="34" charset="0"/>
                <a:cs typeface="Arial" pitchFamily="34" charset="0"/>
              </a:rPr>
              <a:t>Our network will have fourteen nodes, node </a:t>
            </a:r>
            <a:r>
              <a:rPr lang="en-ZA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ZA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 = 1;2;3;…;14). For </a:t>
            </a:r>
            <a:r>
              <a:rPr lang="en-ZA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&lt;j, an arc length, (</a:t>
            </a:r>
            <a:r>
              <a:rPr lang="en-ZA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, j), corresponds to the distance (call it </a:t>
            </a:r>
            <a:r>
              <a:rPr lang="en-ZA" sz="2400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2400" baseline="-25000" dirty="0" err="1" smtClean="0">
                <a:latin typeface="Arial" pitchFamily="34" charset="0"/>
                <a:cs typeface="Arial" pitchFamily="34" charset="0"/>
              </a:rPr>
              <a:t>ij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) between the nodes.</a:t>
            </a:r>
            <a:endParaRPr lang="en-Z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4797152"/>
            <a:ext cx="8517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dirty="0" err="1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2000" baseline="-25000" dirty="0" err="1" smtClean="0">
                <a:latin typeface="Arial" pitchFamily="34" charset="0"/>
                <a:cs typeface="Arial" pitchFamily="34" charset="0"/>
              </a:rPr>
              <a:t>ij</a:t>
            </a:r>
            <a:r>
              <a:rPr lang="en-ZA" sz="2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= The direct length (distance) of a single arc between Node </a:t>
            </a:r>
            <a:r>
              <a:rPr lang="en-ZA" sz="2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 and Node j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237533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71859" y="1413484"/>
            <a:ext cx="8200283" cy="38164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= 1200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= 1400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= 1100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25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= 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+ 550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26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= 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+ 350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27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= 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+ 750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36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= 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+ 100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38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= 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+ 500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45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= 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+ 50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47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= 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+ 950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48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= 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14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+ 350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59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= 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25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+ 240 OR 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45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+ 240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610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=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26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+ 200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OR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36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200</a:t>
            </a:r>
            <a:endParaRPr lang="en-ZA" sz="1600" dirty="0">
              <a:latin typeface="Arial" pitchFamily="34" charset="0"/>
              <a:cs typeface="Arial" pitchFamily="34" charset="0"/>
            </a:endParaRP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79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=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27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+ 700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OR 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47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+ 700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710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=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27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+ 800 OR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47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+ 800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89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=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38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+ 100 OR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48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+ 100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911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=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59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+ 500 OR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79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+ 500 OR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89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+ 500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912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=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59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+ 350 OR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79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+ 350 OR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89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+ 350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913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=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59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+ 130 OR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79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+ 130 OR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89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+ 130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1011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=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610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+ 750 OR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710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+ 750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1012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=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610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+ 800 OR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710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+ 800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1114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=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911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+40</a:t>
            </a:r>
            <a:endParaRPr lang="en-ZA" sz="1600" dirty="0">
              <a:latin typeface="Arial" pitchFamily="34" charset="0"/>
              <a:cs typeface="Arial" pitchFamily="34" charset="0"/>
            </a:endParaRP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1214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=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912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+ 180 OR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1012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+ 180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ZA" sz="1600" baseline="-25000" dirty="0" smtClean="0">
                <a:latin typeface="Arial" pitchFamily="34" charset="0"/>
                <a:cs typeface="Arial" pitchFamily="34" charset="0"/>
              </a:rPr>
              <a:t>1314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= l</a:t>
            </a:r>
            <a:r>
              <a:rPr lang="en-ZA" sz="1600" baseline="-25000" dirty="0">
                <a:latin typeface="Arial" pitchFamily="34" charset="0"/>
                <a:cs typeface="Arial" pitchFamily="34" charset="0"/>
              </a:rPr>
              <a:t>913</a:t>
            </a:r>
            <a:r>
              <a:rPr lang="en-ZA" sz="1600" dirty="0">
                <a:latin typeface="Arial" pitchFamily="34" charset="0"/>
                <a:cs typeface="Arial" pitchFamily="34" charset="0"/>
              </a:rPr>
              <a:t> + 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390</a:t>
            </a:r>
            <a:r>
              <a:rPr lang="en-ZA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en-ZA" sz="1600" dirty="0">
              <a:latin typeface="Arial" pitchFamily="34" charset="0"/>
              <a:cs typeface="Arial" pitchFamily="34" charset="0"/>
            </a:endParaRPr>
          </a:p>
          <a:p>
            <a:endParaRPr lang="en-ZA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3690" y="489708"/>
            <a:ext cx="8589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dirty="0">
                <a:latin typeface="Arial" pitchFamily="34" charset="0"/>
                <a:cs typeface="Arial" pitchFamily="34" charset="0"/>
              </a:rPr>
              <a:t>Applying this formula to the information in the problem, yields:</a:t>
            </a:r>
          </a:p>
        </p:txBody>
      </p:sp>
    </p:spTree>
    <p:extLst>
      <p:ext uri="{BB962C8B-B14F-4D97-AF65-F5344CB8AC3E}">
        <p14:creationId xmlns:p14="http://schemas.microsoft.com/office/powerpoint/2010/main" val="2232201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33690" y="489708"/>
            <a:ext cx="8454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dirty="0" smtClean="0">
                <a:latin typeface="Arial" pitchFamily="34" charset="0"/>
                <a:cs typeface="Arial" pitchFamily="34" charset="0"/>
              </a:rPr>
              <a:t>Analysing the formulas, the following 26 paths are available:</a:t>
            </a:r>
            <a:endParaRPr lang="en-Z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827" y="1412776"/>
            <a:ext cx="8200283" cy="329320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1200 + 550 + 240+ 130 + 390 = 2510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1100 + 50 + 240 + 130 + 390 = 1910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1200 + 750 + 700 + 130 + 390 = 170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1100 + 950 + 700 + 130 + 390 = 3270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1400 + 500 + 100 + 130 + 390 = 2520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1100 + 350 + 100 + 130 + 390 = 2070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1200 + 350 + 200 + 800 + 180 = 2730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1400 + 100 + 200 + 800 + 180 = 2680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1200 + 750 + 800 + 800 + 180 = 3730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1100 + 950 + 800 + 800 + 180 = 3830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1200 + 550 + 240 + 350 + 180 = 2520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1100 + 50 + 240 + 350 + 180 = 1920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1200 + 750 + 700 + 350 + 180 = 3180</a:t>
            </a:r>
            <a:endParaRPr lang="en-ZA" sz="1600" dirty="0">
              <a:latin typeface="Arial" pitchFamily="34" charset="0"/>
              <a:cs typeface="Arial" pitchFamily="34" charset="0"/>
            </a:endParaRPr>
          </a:p>
          <a:p>
            <a:r>
              <a:rPr lang="en-ZA" sz="1600" dirty="0">
                <a:latin typeface="Arial" pitchFamily="34" charset="0"/>
                <a:cs typeface="Arial" pitchFamily="34" charset="0"/>
              </a:rPr>
              <a:t>1100 + 950 + 700 + 350 + 180 = 3280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1400 + 500 + 100 + 350 +180 = 2530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1100 + 350 + 100 + 350 +180 = 2080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1200 + 550 + 240 + 500 + 40 = 2530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1100 + 50 + 240 + 500 + 40 = 1930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1200 + 750 + 700 + 500 + 40 = 3190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1100 + 950 + 700 + 500 + 40 = 3290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1400 + 500 + 100 + 500 + 40 = 2540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1100 + 350 + 100 + 500 + 40 = 2090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1200 + 350 + 100 + 500 + 40  = 2190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1400 + 100 + 200 + 750 + 40 = 2490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1200 + 750 + 800 + 750 + 40 =  3540</a:t>
            </a:r>
          </a:p>
          <a:p>
            <a:r>
              <a:rPr lang="en-ZA" sz="1600" dirty="0" smtClean="0">
                <a:latin typeface="Arial" pitchFamily="34" charset="0"/>
                <a:cs typeface="Arial" pitchFamily="34" charset="0"/>
              </a:rPr>
              <a:t>1100 + 950 + 800 + 750 + 40 = 3640 </a:t>
            </a:r>
          </a:p>
        </p:txBody>
      </p:sp>
    </p:spTree>
    <p:extLst>
      <p:ext uri="{BB962C8B-B14F-4D97-AF65-F5344CB8AC3E}">
        <p14:creationId xmlns:p14="http://schemas.microsoft.com/office/powerpoint/2010/main" val="219886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819" y="454580"/>
            <a:ext cx="8102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Arial" pitchFamily="34" charset="0"/>
                <a:cs typeface="Arial" pitchFamily="34" charset="0"/>
              </a:rPr>
              <a:t>From the paths available it is clear that the three shortest paths are as follow:</a:t>
            </a:r>
            <a:endParaRPr lang="en-Z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3227" y="1484784"/>
            <a:ext cx="43975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dirty="0">
                <a:latin typeface="Arial" pitchFamily="34" charset="0"/>
                <a:cs typeface="Arial" pitchFamily="34" charset="0"/>
              </a:rPr>
              <a:t>1100 + 50 + 240 + 500 + 40 = 1930</a:t>
            </a:r>
          </a:p>
          <a:p>
            <a:r>
              <a:rPr lang="en-ZA" sz="2000" dirty="0" smtClean="0">
                <a:latin typeface="Arial" pitchFamily="34" charset="0"/>
                <a:cs typeface="Arial" pitchFamily="34" charset="0"/>
              </a:rPr>
              <a:t>1100 + 50 + 240 + 350 + 180 = 1920</a:t>
            </a:r>
          </a:p>
          <a:p>
            <a:r>
              <a:rPr lang="en-ZA" sz="2000" dirty="0" smtClean="0">
                <a:latin typeface="Arial" pitchFamily="34" charset="0"/>
                <a:cs typeface="Arial" pitchFamily="34" charset="0"/>
              </a:rPr>
              <a:t>1100 + 50 + 240 + 180 + 390 = 1910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30" y="5044232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 smtClean="0">
                <a:latin typeface="Arial" pitchFamily="34" charset="0"/>
                <a:cs typeface="Arial" pitchFamily="34" charset="0"/>
              </a:rPr>
              <a:t>They all have the following first three nodes in common:</a:t>
            </a:r>
            <a:endParaRPr lang="en-Z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3227" y="5589240"/>
            <a:ext cx="4245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2400" dirty="0" smtClean="0">
                <a:latin typeface="Arial" pitchFamily="34" charset="0"/>
                <a:cs typeface="Arial" pitchFamily="34" charset="0"/>
              </a:rPr>
              <a:t>[Node1 Node4 Node5 Node9]</a:t>
            </a:r>
            <a:endParaRPr lang="en-Z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648" y="3817074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 smtClean="0">
                <a:latin typeface="Arial" pitchFamily="34" charset="0"/>
                <a:cs typeface="Arial" pitchFamily="34" charset="0"/>
              </a:rPr>
              <a:t>Node1 - Node4 - Node5 - Node9 - Node11 - Node14</a:t>
            </a:r>
          </a:p>
          <a:p>
            <a:r>
              <a:rPr lang="en-ZA" sz="2000" dirty="0">
                <a:latin typeface="Arial" pitchFamily="34" charset="0"/>
                <a:cs typeface="Arial" pitchFamily="34" charset="0"/>
              </a:rPr>
              <a:t>Node1 - Node4 - Node5 -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 Node9 - Node12 - Node14</a:t>
            </a:r>
          </a:p>
          <a:p>
            <a:r>
              <a:rPr lang="en-ZA" sz="2000" dirty="0">
                <a:latin typeface="Arial" pitchFamily="34" charset="0"/>
                <a:cs typeface="Arial" pitchFamily="34" charset="0"/>
              </a:rPr>
              <a:t>Node1 - Node4 - Node5 -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 Node9 - Node13 - Node14</a:t>
            </a:r>
            <a:endParaRPr lang="en-Z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1819" y="2796991"/>
            <a:ext cx="8102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Arial" pitchFamily="34" charset="0"/>
                <a:cs typeface="Arial" pitchFamily="34" charset="0"/>
              </a:rPr>
              <a:t>From the paths available it is clear that the three shortest paths are as follow:</a:t>
            </a:r>
            <a:endParaRPr lang="en-ZA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2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76672"/>
            <a:ext cx="780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dirty="0" smtClean="0">
                <a:latin typeface="Arial" pitchFamily="34" charset="0"/>
                <a:cs typeface="Arial" pitchFamily="34" charset="0"/>
              </a:rPr>
              <a:t>The single shortest path can be deducted by inspection.</a:t>
            </a:r>
            <a:endParaRPr lang="en-Z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8432" y="112474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>
                <a:latin typeface="Arial" pitchFamily="34" charset="0"/>
                <a:cs typeface="Arial" pitchFamily="34" charset="0"/>
              </a:rPr>
              <a:t>1100 + 50 + 240 + 180 + 390 = 1910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0347" y="3032085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>
                <a:latin typeface="Arial" pitchFamily="34" charset="0"/>
                <a:cs typeface="Arial" pitchFamily="34" charset="0"/>
              </a:rPr>
              <a:t>The Shortest Path length (distance) from node 1 to node 14 is thus 1910m.</a:t>
            </a:r>
            <a:endParaRPr lang="en-Z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0900" y="1561794"/>
            <a:ext cx="65758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2400" dirty="0" smtClean="0">
                <a:latin typeface="Arial" pitchFamily="34" charset="0"/>
                <a:cs typeface="Arial" pitchFamily="34" charset="0"/>
              </a:rPr>
              <a:t>[l</a:t>
            </a:r>
            <a:r>
              <a:rPr lang="en-ZA" sz="2400" baseline="-25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, l</a:t>
            </a:r>
            <a:r>
              <a:rPr lang="en-ZA" sz="2400" baseline="-25000" dirty="0" smtClean="0">
                <a:latin typeface="Arial" pitchFamily="34" charset="0"/>
                <a:cs typeface="Arial" pitchFamily="34" charset="0"/>
              </a:rPr>
              <a:t>45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, l</a:t>
            </a:r>
            <a:r>
              <a:rPr lang="en-ZA" sz="2400" baseline="-25000" dirty="0" smtClean="0">
                <a:latin typeface="Arial" pitchFamily="34" charset="0"/>
                <a:cs typeface="Arial" pitchFamily="34" charset="0"/>
              </a:rPr>
              <a:t>59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, l</a:t>
            </a:r>
            <a:r>
              <a:rPr lang="en-ZA" sz="2400" baseline="-25000" dirty="0" smtClean="0">
                <a:latin typeface="Arial" pitchFamily="34" charset="0"/>
                <a:cs typeface="Arial" pitchFamily="34" charset="0"/>
              </a:rPr>
              <a:t>913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, l</a:t>
            </a:r>
            <a:r>
              <a:rPr lang="en-ZA" sz="2400" baseline="-25000" dirty="0" smtClean="0">
                <a:latin typeface="Arial" pitchFamily="34" charset="0"/>
                <a:cs typeface="Arial" pitchFamily="34" charset="0"/>
              </a:rPr>
              <a:t>1314</a:t>
            </a:r>
            <a:r>
              <a:rPr lang="en-ZA" sz="2400" dirty="0" smtClean="0">
                <a:latin typeface="Arial" pitchFamily="34" charset="0"/>
                <a:cs typeface="Arial" pitchFamily="34" charset="0"/>
              </a:rPr>
              <a:t>] </a:t>
            </a:r>
          </a:p>
          <a:p>
            <a:pPr algn="ctr"/>
            <a:endParaRPr lang="en-ZA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ZA" sz="2400" dirty="0" smtClean="0">
                <a:latin typeface="Arial" pitchFamily="34" charset="0"/>
                <a:cs typeface="Arial" pitchFamily="34" charset="0"/>
              </a:rPr>
              <a:t>[Node1 Node4 Node5 Node9 Node13 Node14]</a:t>
            </a:r>
            <a:endParaRPr lang="en-Z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10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741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Shortest Path Problem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Dijkstra’s Algorithm</dc:title>
  <dc:creator>User</dc:creator>
  <cp:lastModifiedBy>Swanepoel, H, Mnr &lt;16354893@sun.ac.za&gt;</cp:lastModifiedBy>
  <cp:revision>36</cp:revision>
  <dcterms:created xsi:type="dcterms:W3CDTF">2012-10-03T15:30:12Z</dcterms:created>
  <dcterms:modified xsi:type="dcterms:W3CDTF">2012-10-16T17:25:17Z</dcterms:modified>
</cp:coreProperties>
</file>