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612DE60-48B6-488D-9F2D-2FCEFBEADB94}" type="datetimeFigureOut">
              <a:rPr lang="en-ZA" smtClean="0"/>
              <a:t>2012/10/16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98970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12DE60-48B6-488D-9F2D-2FCEFBEADB94}" type="datetimeFigureOut">
              <a:rPr lang="en-ZA" smtClean="0"/>
              <a:t>2012/10/16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268493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12DE60-48B6-488D-9F2D-2FCEFBEADB94}" type="datetimeFigureOut">
              <a:rPr lang="en-ZA" smtClean="0"/>
              <a:t>2012/10/16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3265252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12DE60-48B6-488D-9F2D-2FCEFBEADB94}" type="datetimeFigureOut">
              <a:rPr lang="en-ZA" smtClean="0"/>
              <a:t>2012/10/16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396222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2DE60-48B6-488D-9F2D-2FCEFBEADB94}" type="datetimeFigureOut">
              <a:rPr lang="en-ZA" smtClean="0"/>
              <a:t>2012/10/16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295865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612DE60-48B6-488D-9F2D-2FCEFBEADB94}" type="datetimeFigureOut">
              <a:rPr lang="en-ZA" smtClean="0"/>
              <a:t>2012/10/16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19659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612DE60-48B6-488D-9F2D-2FCEFBEADB94}" type="datetimeFigureOut">
              <a:rPr lang="en-ZA" smtClean="0"/>
              <a:t>2012/10/16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52882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612DE60-48B6-488D-9F2D-2FCEFBEADB94}" type="datetimeFigureOut">
              <a:rPr lang="en-ZA" smtClean="0"/>
              <a:t>2012/10/16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322519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2DE60-48B6-488D-9F2D-2FCEFBEADB94}" type="datetimeFigureOut">
              <a:rPr lang="en-ZA" smtClean="0"/>
              <a:t>2012/10/16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310622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2DE60-48B6-488D-9F2D-2FCEFBEADB94}" type="datetimeFigureOut">
              <a:rPr lang="en-ZA" smtClean="0"/>
              <a:t>2012/10/16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385366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2DE60-48B6-488D-9F2D-2FCEFBEADB94}" type="datetimeFigureOut">
              <a:rPr lang="en-ZA" smtClean="0"/>
              <a:t>2012/10/16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B9535F-A3DD-42B5-A20E-A248BDA7CC2D}" type="slidenum">
              <a:rPr lang="en-ZA" smtClean="0"/>
              <a:t>‹#›</a:t>
            </a:fld>
            <a:endParaRPr lang="en-ZA"/>
          </a:p>
        </p:txBody>
      </p:sp>
    </p:spTree>
    <p:extLst>
      <p:ext uri="{BB962C8B-B14F-4D97-AF65-F5344CB8AC3E}">
        <p14:creationId xmlns:p14="http://schemas.microsoft.com/office/powerpoint/2010/main" val="255987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2DE60-48B6-488D-9F2D-2FCEFBEADB94}" type="datetimeFigureOut">
              <a:rPr lang="en-ZA" smtClean="0"/>
              <a:t>2012/10/16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9535F-A3DD-42B5-A20E-A248BDA7CC2D}" type="slidenum">
              <a:rPr lang="en-ZA" smtClean="0"/>
              <a:t>‹#›</a:t>
            </a:fld>
            <a:endParaRPr lang="en-ZA"/>
          </a:p>
        </p:txBody>
      </p:sp>
    </p:spTree>
    <p:extLst>
      <p:ext uri="{BB962C8B-B14F-4D97-AF65-F5344CB8AC3E}">
        <p14:creationId xmlns:p14="http://schemas.microsoft.com/office/powerpoint/2010/main" val="259154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600" b="1" dirty="0" err="1" smtClean="0"/>
              <a:t>Dijkstra’s</a:t>
            </a:r>
            <a:r>
              <a:rPr lang="en-ZA" sz="6600" b="1" dirty="0" smtClean="0"/>
              <a:t> Algorithm </a:t>
            </a:r>
            <a:endParaRPr lang="en-ZA" sz="6600" b="1" dirty="0"/>
          </a:p>
        </p:txBody>
      </p:sp>
      <p:sp>
        <p:nvSpPr>
          <p:cNvPr id="3" name="Subtitle 2"/>
          <p:cNvSpPr>
            <a:spLocks noGrp="1"/>
          </p:cNvSpPr>
          <p:nvPr>
            <p:ph type="subTitle" idx="1"/>
          </p:nvPr>
        </p:nvSpPr>
        <p:spPr/>
        <p:txBody>
          <a:bodyPr/>
          <a:lstStyle/>
          <a:p>
            <a:r>
              <a:rPr lang="en-ZA" b="1" dirty="0" smtClean="0">
                <a:solidFill>
                  <a:schemeClr val="tx1"/>
                </a:solidFill>
              </a:rPr>
              <a:t>Party-by-Night Problem</a:t>
            </a:r>
            <a:endParaRPr lang="en-ZA" b="1" dirty="0">
              <a:solidFill>
                <a:schemeClr val="tx1"/>
              </a:solidFill>
            </a:endParaRPr>
          </a:p>
        </p:txBody>
      </p:sp>
    </p:spTree>
    <p:extLst>
      <p:ext uri="{BB962C8B-B14F-4D97-AF65-F5344CB8AC3E}">
        <p14:creationId xmlns:p14="http://schemas.microsoft.com/office/powerpoint/2010/main" val="407898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3035" y="2899755"/>
            <a:ext cx="6957930" cy="523220"/>
          </a:xfrm>
          <a:prstGeom prst="rect">
            <a:avLst/>
          </a:prstGeom>
          <a:noFill/>
        </p:spPr>
        <p:txBody>
          <a:bodyPr wrap="none" rtlCol="0">
            <a:spAutoFit/>
          </a:bodyPr>
          <a:lstStyle/>
          <a:p>
            <a:pPr algn="ctr"/>
            <a:r>
              <a:rPr lang="en-ZA" sz="2800" dirty="0" smtClean="0">
                <a:latin typeface="Arial" pitchFamily="34" charset="0"/>
                <a:cs typeface="Arial" pitchFamily="34" charset="0"/>
              </a:rPr>
              <a:t>[0* 1200</a:t>
            </a:r>
            <a:r>
              <a:rPr lang="en-ZA" sz="2800" dirty="0">
                <a:latin typeface="Arial" pitchFamily="34" charset="0"/>
                <a:cs typeface="Arial" pitchFamily="34" charset="0"/>
              </a:rPr>
              <a:t> </a:t>
            </a:r>
            <a:r>
              <a:rPr lang="en-ZA" sz="2800" dirty="0" smtClean="0">
                <a:latin typeface="Arial" pitchFamily="34" charset="0"/>
                <a:cs typeface="Arial" pitchFamily="34" charset="0"/>
              </a:rPr>
              <a:t>1400 1100 ∞</a:t>
            </a:r>
            <a:r>
              <a:rPr lang="en-ZA" sz="2800" dirty="0">
                <a:latin typeface="Arial" pitchFamily="34" charset="0"/>
                <a:cs typeface="Arial" pitchFamily="34" charset="0"/>
              </a:rPr>
              <a:t> </a:t>
            </a:r>
            <a:r>
              <a:rPr lang="en-ZA" sz="2800" dirty="0" smtClean="0">
                <a:latin typeface="Arial" pitchFamily="34" charset="0"/>
                <a:cs typeface="Arial" pitchFamily="34" charset="0"/>
              </a:rPr>
              <a:t>∞ ∞</a:t>
            </a:r>
            <a:r>
              <a:rPr lang="en-ZA" sz="2800" dirty="0">
                <a:latin typeface="Arial" pitchFamily="34" charset="0"/>
                <a:cs typeface="Arial" pitchFamily="34" charset="0"/>
              </a:rPr>
              <a:t> </a:t>
            </a:r>
            <a:r>
              <a:rPr lang="en-ZA" sz="2800" dirty="0" smtClean="0">
                <a:latin typeface="Arial" pitchFamily="34" charset="0"/>
                <a:cs typeface="Arial" pitchFamily="34" charset="0"/>
              </a:rPr>
              <a:t>∞ ∞ ∞ ∞ ∞ ∞ ∞]</a:t>
            </a:r>
            <a:endParaRPr lang="en-ZA" sz="2800" dirty="0">
              <a:latin typeface="Arial" pitchFamily="34" charset="0"/>
              <a:cs typeface="Arial" pitchFamily="34" charset="0"/>
            </a:endParaRPr>
          </a:p>
        </p:txBody>
      </p:sp>
      <p:sp>
        <p:nvSpPr>
          <p:cNvPr id="3" name="TextBox 2"/>
          <p:cNvSpPr txBox="1"/>
          <p:nvPr/>
        </p:nvSpPr>
        <p:spPr>
          <a:xfrm>
            <a:off x="323528" y="467380"/>
            <a:ext cx="8496944" cy="2308324"/>
          </a:xfrm>
          <a:prstGeom prst="rect">
            <a:avLst/>
          </a:prstGeom>
          <a:noFill/>
        </p:spPr>
        <p:txBody>
          <a:bodyPr wrap="square" rtlCol="0">
            <a:spAutoFit/>
          </a:bodyPr>
          <a:lstStyle/>
          <a:p>
            <a:pPr algn="ctr"/>
            <a:r>
              <a:rPr lang="en-ZA" sz="2400" dirty="0" smtClean="0">
                <a:latin typeface="Arial" pitchFamily="34" charset="0"/>
                <a:cs typeface="Arial" pitchFamily="34" charset="0"/>
              </a:rPr>
              <a:t>To illustrate </a:t>
            </a:r>
            <a:r>
              <a:rPr lang="en-ZA" sz="2400" dirty="0" err="1" smtClean="0">
                <a:latin typeface="Arial" pitchFamily="34" charset="0"/>
                <a:cs typeface="Arial" pitchFamily="34" charset="0"/>
              </a:rPr>
              <a:t>Dijkstra’s</a:t>
            </a:r>
            <a:r>
              <a:rPr lang="en-ZA" sz="2400" dirty="0" smtClean="0">
                <a:latin typeface="Arial" pitchFamily="34" charset="0"/>
                <a:cs typeface="Arial" pitchFamily="34" charset="0"/>
              </a:rPr>
              <a:t> algorithm, we will find the shortest path from node 1 (Engineering Building) to node 14 (Springbok’s).</a:t>
            </a:r>
          </a:p>
          <a:p>
            <a:pPr algn="ctr"/>
            <a:endParaRPr lang="en-ZA" sz="2400" dirty="0">
              <a:latin typeface="Arial" pitchFamily="34" charset="0"/>
              <a:cs typeface="Arial" pitchFamily="34" charset="0"/>
            </a:endParaRPr>
          </a:p>
          <a:p>
            <a:pPr algn="ctr"/>
            <a:r>
              <a:rPr lang="en-ZA" sz="2400" dirty="0" smtClean="0">
                <a:latin typeface="Arial" pitchFamily="34" charset="0"/>
                <a:cs typeface="Arial" pitchFamily="34" charset="0"/>
              </a:rPr>
              <a:t>We begin with the following labels; where a * represents a permanent label, and the </a:t>
            </a:r>
            <a:r>
              <a:rPr lang="en-ZA" sz="2400" dirty="0" err="1" smtClean="0">
                <a:latin typeface="Arial" pitchFamily="34" charset="0"/>
                <a:cs typeface="Arial" pitchFamily="34" charset="0"/>
              </a:rPr>
              <a:t>i</a:t>
            </a:r>
            <a:r>
              <a:rPr lang="en-ZA" sz="2400" baseline="30000" dirty="0" err="1" smtClean="0">
                <a:latin typeface="Arial" pitchFamily="34" charset="0"/>
                <a:cs typeface="Arial" pitchFamily="34" charset="0"/>
              </a:rPr>
              <a:t>th</a:t>
            </a:r>
            <a:r>
              <a:rPr lang="en-ZA" sz="2400" dirty="0" smtClean="0">
                <a:latin typeface="Arial" pitchFamily="34" charset="0"/>
                <a:cs typeface="Arial" pitchFamily="34" charset="0"/>
              </a:rPr>
              <a:t> number is the distance to the node </a:t>
            </a:r>
            <a:r>
              <a:rPr lang="en-ZA" sz="2400" dirty="0" err="1" smtClean="0">
                <a:latin typeface="Arial" pitchFamily="34" charset="0"/>
                <a:cs typeface="Arial" pitchFamily="34" charset="0"/>
              </a:rPr>
              <a:t>i</a:t>
            </a:r>
            <a:r>
              <a:rPr lang="en-ZA" sz="2400" dirty="0" smtClean="0">
                <a:latin typeface="Arial" pitchFamily="34" charset="0"/>
                <a:cs typeface="Arial" pitchFamily="34" charset="0"/>
              </a:rPr>
              <a:t> (</a:t>
            </a:r>
            <a:r>
              <a:rPr lang="en-ZA" sz="2400" dirty="0" err="1" smtClean="0">
                <a:latin typeface="Arial" pitchFamily="34" charset="0"/>
                <a:cs typeface="Arial" pitchFamily="34" charset="0"/>
              </a:rPr>
              <a:t>i</a:t>
            </a:r>
            <a:r>
              <a:rPr lang="en-ZA" sz="2400" dirty="0" smtClean="0">
                <a:latin typeface="Arial" pitchFamily="34" charset="0"/>
                <a:cs typeface="Arial" pitchFamily="34" charset="0"/>
              </a:rPr>
              <a:t> = 1;2;3;…;14).</a:t>
            </a:r>
            <a:endParaRPr lang="en-ZA" sz="2400" dirty="0">
              <a:latin typeface="Arial" pitchFamily="34" charset="0"/>
              <a:cs typeface="Arial" pitchFamily="34" charset="0"/>
            </a:endParaRPr>
          </a:p>
        </p:txBody>
      </p:sp>
      <p:sp>
        <p:nvSpPr>
          <p:cNvPr id="4" name="TextBox 3"/>
          <p:cNvSpPr txBox="1"/>
          <p:nvPr/>
        </p:nvSpPr>
        <p:spPr>
          <a:xfrm>
            <a:off x="1176333" y="4431439"/>
            <a:ext cx="6791333" cy="2308324"/>
          </a:xfrm>
          <a:prstGeom prst="rect">
            <a:avLst/>
          </a:prstGeom>
          <a:noFill/>
        </p:spPr>
        <p:txBody>
          <a:bodyPr wrap="square" rtlCol="0">
            <a:spAutoFit/>
          </a:bodyPr>
          <a:lstStyle/>
          <a:p>
            <a:pPr algn="ctr"/>
            <a:r>
              <a:rPr lang="en-ZA" dirty="0" smtClean="0">
                <a:latin typeface="Arial" pitchFamily="34" charset="0"/>
                <a:cs typeface="Arial" pitchFamily="34" charset="0"/>
              </a:rPr>
              <a:t>We label node 1 with a permanent label 0*. Then we label each node </a:t>
            </a:r>
            <a:r>
              <a:rPr lang="en-ZA" dirty="0" err="1" smtClean="0">
                <a:latin typeface="Arial" pitchFamily="34" charset="0"/>
                <a:cs typeface="Arial" pitchFamily="34" charset="0"/>
              </a:rPr>
              <a:t>i</a:t>
            </a:r>
            <a:r>
              <a:rPr lang="en-ZA" dirty="0" smtClean="0">
                <a:latin typeface="Arial" pitchFamily="34" charset="0"/>
                <a:cs typeface="Arial" pitchFamily="34" charset="0"/>
              </a:rPr>
              <a:t> that is connected to node 1 by a single arc with a “temporary” label equal to the length of the arc joining node 1 and node </a:t>
            </a:r>
            <a:r>
              <a:rPr lang="en-ZA" dirty="0" err="1" smtClean="0">
                <a:latin typeface="Arial" pitchFamily="34" charset="0"/>
                <a:cs typeface="Arial" pitchFamily="34" charset="0"/>
              </a:rPr>
              <a:t>i</a:t>
            </a:r>
            <a:r>
              <a:rPr lang="en-ZA" dirty="0" smtClean="0">
                <a:latin typeface="Arial" pitchFamily="34" charset="0"/>
                <a:cs typeface="Arial" pitchFamily="34" charset="0"/>
              </a:rPr>
              <a:t>.</a:t>
            </a:r>
          </a:p>
          <a:p>
            <a:pPr algn="ctr"/>
            <a:endParaRPr lang="en-ZA" dirty="0" smtClean="0">
              <a:latin typeface="Arial" pitchFamily="34" charset="0"/>
              <a:cs typeface="Arial" pitchFamily="34" charset="0"/>
            </a:endParaRPr>
          </a:p>
          <a:p>
            <a:pPr algn="ctr"/>
            <a:r>
              <a:rPr lang="en-ZA" dirty="0" smtClean="0">
                <a:latin typeface="Arial" pitchFamily="34" charset="0"/>
                <a:cs typeface="Arial" pitchFamily="34" charset="0"/>
              </a:rPr>
              <a:t>As there is no direct paths (nodes connected by a single arc) between node 1 and node 4;…;14 these distances are represented by ∞</a:t>
            </a:r>
            <a:endParaRPr lang="en-ZA" dirty="0">
              <a:latin typeface="Arial" pitchFamily="34" charset="0"/>
              <a:cs typeface="Arial" pitchFamily="34" charset="0"/>
            </a:endParaRPr>
          </a:p>
        </p:txBody>
      </p:sp>
      <p:sp>
        <p:nvSpPr>
          <p:cNvPr id="5" name="TextBox 4"/>
          <p:cNvSpPr txBox="1"/>
          <p:nvPr/>
        </p:nvSpPr>
        <p:spPr>
          <a:xfrm>
            <a:off x="1093035" y="3743454"/>
            <a:ext cx="6548588" cy="523220"/>
          </a:xfrm>
          <a:prstGeom prst="rect">
            <a:avLst/>
          </a:prstGeom>
          <a:noFill/>
        </p:spPr>
        <p:txBody>
          <a:bodyPr wrap="none" rtlCol="0">
            <a:spAutoFit/>
          </a:bodyPr>
          <a:lstStyle/>
          <a:p>
            <a:pPr algn="ctr"/>
            <a:r>
              <a:rPr lang="en-ZA" sz="2800" dirty="0" smtClean="0">
                <a:latin typeface="Arial" pitchFamily="34" charset="0"/>
                <a:cs typeface="Arial" pitchFamily="34" charset="0"/>
              </a:rPr>
              <a:t>[node1 node2 node3 node4 … node14 ]</a:t>
            </a:r>
            <a:endParaRPr lang="en-ZA" sz="2800" dirty="0">
              <a:latin typeface="Arial" pitchFamily="34" charset="0"/>
              <a:cs typeface="Arial" pitchFamily="34" charset="0"/>
            </a:endParaRPr>
          </a:p>
        </p:txBody>
      </p:sp>
      <p:grpSp>
        <p:nvGrpSpPr>
          <p:cNvPr id="27" name="Group 26"/>
          <p:cNvGrpSpPr/>
          <p:nvPr/>
        </p:nvGrpSpPr>
        <p:grpSpPr>
          <a:xfrm>
            <a:off x="971600" y="3311951"/>
            <a:ext cx="456839" cy="1341185"/>
            <a:chOff x="971600" y="3311951"/>
            <a:chExt cx="456839" cy="1341185"/>
          </a:xfrm>
        </p:grpSpPr>
        <p:cxnSp>
          <p:nvCxnSpPr>
            <p:cNvPr id="17" name="Straight Arrow Connector 16"/>
            <p:cNvCxnSpPr/>
            <p:nvPr/>
          </p:nvCxnSpPr>
          <p:spPr>
            <a:xfrm flipV="1">
              <a:off x="1428439" y="3311951"/>
              <a:ext cx="0" cy="43150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971600" y="3743454"/>
              <a:ext cx="45683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1600" y="3743454"/>
              <a:ext cx="0" cy="90968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71600" y="4653136"/>
              <a:ext cx="22841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6660232" y="3311951"/>
            <a:ext cx="1390733" cy="2709337"/>
            <a:chOff x="6660232" y="3311951"/>
            <a:chExt cx="1390733" cy="2709337"/>
          </a:xfrm>
        </p:grpSpPr>
        <p:cxnSp>
          <p:nvCxnSpPr>
            <p:cNvPr id="31" name="Straight Arrow Connector 30"/>
            <p:cNvCxnSpPr/>
            <p:nvPr/>
          </p:nvCxnSpPr>
          <p:spPr>
            <a:xfrm flipV="1">
              <a:off x="6660232" y="3311951"/>
              <a:ext cx="0" cy="43150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60232" y="3743454"/>
              <a:ext cx="139073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7967666" y="3743454"/>
              <a:ext cx="83299" cy="227783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7641623" y="6021288"/>
              <a:ext cx="32604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3753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1173719" cy="523220"/>
          </a:xfrm>
          <a:prstGeom prst="rect">
            <a:avLst/>
          </a:prstGeom>
          <a:noFill/>
        </p:spPr>
        <p:txBody>
          <a:bodyPr wrap="none" rtlCol="0">
            <a:spAutoFit/>
          </a:bodyPr>
          <a:lstStyle/>
          <a:p>
            <a:r>
              <a:rPr lang="en-ZA" sz="2400" dirty="0" smtClean="0">
                <a:latin typeface="Arial" pitchFamily="34" charset="0"/>
                <a:cs typeface="Arial" pitchFamily="34" charset="0"/>
              </a:rPr>
              <a:t>Step 2</a:t>
            </a:r>
            <a:r>
              <a:rPr lang="en-ZA" sz="2800" dirty="0" smtClean="0">
                <a:latin typeface="Arial" pitchFamily="34" charset="0"/>
                <a:cs typeface="Arial" pitchFamily="34" charset="0"/>
              </a:rPr>
              <a:t>:</a:t>
            </a:r>
            <a:endParaRPr lang="en-ZA" sz="2800" dirty="0">
              <a:latin typeface="Arial" pitchFamily="34" charset="0"/>
              <a:cs typeface="Arial" pitchFamily="34" charset="0"/>
            </a:endParaRPr>
          </a:p>
        </p:txBody>
      </p:sp>
      <p:sp>
        <p:nvSpPr>
          <p:cNvPr id="3" name="TextBox 2"/>
          <p:cNvSpPr txBox="1"/>
          <p:nvPr/>
        </p:nvSpPr>
        <p:spPr>
          <a:xfrm>
            <a:off x="323528" y="1124744"/>
            <a:ext cx="8496944" cy="738664"/>
          </a:xfrm>
          <a:prstGeom prst="rect">
            <a:avLst/>
          </a:prstGeom>
          <a:noFill/>
        </p:spPr>
        <p:txBody>
          <a:bodyPr wrap="square" rtlCol="0">
            <a:spAutoFit/>
          </a:bodyPr>
          <a:lstStyle/>
          <a:p>
            <a:r>
              <a:rPr lang="en-ZA" dirty="0" smtClean="0">
                <a:latin typeface="Arial" pitchFamily="34" charset="0"/>
                <a:cs typeface="Arial" pitchFamily="34" charset="0"/>
              </a:rPr>
              <a:t>Node 4 has the smallest temporary label. We therefore make node 4’s label permanent and obtain the following labels</a:t>
            </a:r>
            <a:r>
              <a:rPr lang="en-ZA" sz="2400" dirty="0" smtClean="0">
                <a:latin typeface="Arial" pitchFamily="34" charset="0"/>
                <a:cs typeface="Arial" pitchFamily="34" charset="0"/>
              </a:rPr>
              <a:t>:</a:t>
            </a:r>
            <a:endParaRPr lang="en-ZA" sz="2400" dirty="0">
              <a:latin typeface="Arial" pitchFamily="34" charset="0"/>
              <a:cs typeface="Arial" pitchFamily="34" charset="0"/>
            </a:endParaRPr>
          </a:p>
        </p:txBody>
      </p:sp>
      <p:sp>
        <p:nvSpPr>
          <p:cNvPr id="4" name="TextBox 3"/>
          <p:cNvSpPr txBox="1"/>
          <p:nvPr/>
        </p:nvSpPr>
        <p:spPr>
          <a:xfrm>
            <a:off x="1490450" y="1988840"/>
            <a:ext cx="6102568"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1200</a:t>
            </a:r>
            <a:r>
              <a:rPr lang="en-ZA" sz="2400" dirty="0">
                <a:latin typeface="Arial" pitchFamily="34" charset="0"/>
                <a:cs typeface="Arial" pitchFamily="34" charset="0"/>
              </a:rPr>
              <a:t> </a:t>
            </a:r>
            <a:r>
              <a:rPr lang="en-ZA" sz="2400" dirty="0" smtClean="0">
                <a:latin typeface="Arial" pitchFamily="34" charset="0"/>
                <a:cs typeface="Arial" pitchFamily="34" charset="0"/>
              </a:rPr>
              <a:t>1400 1100* ∞</a:t>
            </a:r>
            <a:r>
              <a:rPr lang="en-ZA" sz="2400" dirty="0">
                <a:latin typeface="Arial" pitchFamily="34" charset="0"/>
                <a:cs typeface="Arial" pitchFamily="34" charset="0"/>
              </a:rPr>
              <a:t> </a:t>
            </a:r>
            <a:r>
              <a:rPr lang="en-ZA" sz="2400" dirty="0" smtClean="0">
                <a:latin typeface="Arial" pitchFamily="34" charset="0"/>
                <a:cs typeface="Arial" pitchFamily="34" charset="0"/>
              </a:rPr>
              <a:t>∞ ∞</a:t>
            </a:r>
            <a:r>
              <a:rPr lang="en-ZA" sz="2400" dirty="0">
                <a:latin typeface="Arial" pitchFamily="34" charset="0"/>
                <a:cs typeface="Arial" pitchFamily="34" charset="0"/>
              </a:rPr>
              <a:t> </a:t>
            </a:r>
            <a:r>
              <a:rPr lang="en-ZA" sz="2400" dirty="0" smtClean="0">
                <a:latin typeface="Arial" pitchFamily="34" charset="0"/>
                <a:cs typeface="Arial" pitchFamily="34" charset="0"/>
              </a:rPr>
              <a:t>∞ ∞ ∞ ∞ ∞ ∞ ∞]</a:t>
            </a:r>
            <a:endParaRPr lang="en-ZA" sz="2400" dirty="0">
              <a:latin typeface="Arial" pitchFamily="34" charset="0"/>
              <a:cs typeface="Arial" pitchFamily="34" charset="0"/>
            </a:endParaRPr>
          </a:p>
        </p:txBody>
      </p:sp>
      <p:sp>
        <p:nvSpPr>
          <p:cNvPr id="5" name="TextBox 4"/>
          <p:cNvSpPr txBox="1"/>
          <p:nvPr/>
        </p:nvSpPr>
        <p:spPr>
          <a:xfrm>
            <a:off x="323528" y="2708920"/>
            <a:ext cx="8496944" cy="646331"/>
          </a:xfrm>
          <a:prstGeom prst="rect">
            <a:avLst/>
          </a:prstGeom>
          <a:noFill/>
        </p:spPr>
        <p:txBody>
          <a:bodyPr wrap="square" rtlCol="0">
            <a:spAutoFit/>
          </a:bodyPr>
          <a:lstStyle/>
          <a:p>
            <a:r>
              <a:rPr lang="en-ZA" dirty="0" smtClean="0">
                <a:latin typeface="Arial" pitchFamily="34" charset="0"/>
                <a:cs typeface="Arial" pitchFamily="34" charset="0"/>
              </a:rPr>
              <a:t>We now know that node 4 is the closest node to node 1. We next compute temporary labels for all nodes that are connected to node 4 by a single arc.</a:t>
            </a:r>
            <a:endParaRPr lang="en-ZA" dirty="0">
              <a:latin typeface="Arial" pitchFamily="34" charset="0"/>
              <a:cs typeface="Arial" pitchFamily="34" charset="0"/>
            </a:endParaRPr>
          </a:p>
        </p:txBody>
      </p:sp>
      <p:sp>
        <p:nvSpPr>
          <p:cNvPr id="6" name="TextBox 5"/>
          <p:cNvSpPr txBox="1"/>
          <p:nvPr/>
        </p:nvSpPr>
        <p:spPr>
          <a:xfrm>
            <a:off x="2037396" y="3573016"/>
            <a:ext cx="5069208" cy="1323439"/>
          </a:xfrm>
          <a:prstGeom prst="rect">
            <a:avLst/>
          </a:prstGeom>
          <a:noFill/>
        </p:spPr>
        <p:txBody>
          <a:bodyPr wrap="none" rtlCol="0">
            <a:spAutoFit/>
          </a:bodyPr>
          <a:lstStyle/>
          <a:p>
            <a:r>
              <a:rPr lang="en-ZA" sz="2000" b="1" dirty="0" smtClean="0">
                <a:latin typeface="Arial" pitchFamily="34" charset="0"/>
                <a:cs typeface="Arial" pitchFamily="34" charset="0"/>
              </a:rPr>
              <a:t>Node:		Temporary Label</a:t>
            </a:r>
          </a:p>
          <a:p>
            <a:r>
              <a:rPr lang="en-ZA" sz="2000" dirty="0" smtClean="0">
                <a:latin typeface="Arial" pitchFamily="34" charset="0"/>
                <a:cs typeface="Arial" pitchFamily="34" charset="0"/>
              </a:rPr>
              <a:t>Node 5		min{∞; 1100 + 50} = 1150*</a:t>
            </a:r>
          </a:p>
          <a:p>
            <a:r>
              <a:rPr lang="en-ZA" sz="2000" dirty="0" smtClean="0">
                <a:latin typeface="Arial" pitchFamily="34" charset="0"/>
                <a:cs typeface="Arial" pitchFamily="34" charset="0"/>
              </a:rPr>
              <a:t>Node 7		min{∞; 1100 + 950} = 2050</a:t>
            </a:r>
          </a:p>
          <a:p>
            <a:r>
              <a:rPr lang="en-ZA" sz="2000" dirty="0" smtClean="0">
                <a:latin typeface="Arial" pitchFamily="34" charset="0"/>
                <a:cs typeface="Arial" pitchFamily="34" charset="0"/>
              </a:rPr>
              <a:t>Node 8		min{∞; 1100 + 350} = 1450</a:t>
            </a:r>
            <a:endParaRPr lang="en-ZA" sz="2000" dirty="0">
              <a:latin typeface="Arial" pitchFamily="34" charset="0"/>
              <a:cs typeface="Arial" pitchFamily="34" charset="0"/>
            </a:endParaRPr>
          </a:p>
        </p:txBody>
      </p:sp>
      <p:sp>
        <p:nvSpPr>
          <p:cNvPr id="7" name="TextBox 6"/>
          <p:cNvSpPr txBox="1"/>
          <p:nvPr/>
        </p:nvSpPr>
        <p:spPr>
          <a:xfrm>
            <a:off x="323528" y="5064425"/>
            <a:ext cx="8496944" cy="369332"/>
          </a:xfrm>
          <a:prstGeom prst="rect">
            <a:avLst/>
          </a:prstGeom>
          <a:noFill/>
        </p:spPr>
        <p:txBody>
          <a:bodyPr wrap="square" rtlCol="0">
            <a:spAutoFit/>
          </a:bodyPr>
          <a:lstStyle/>
          <a:p>
            <a:r>
              <a:rPr lang="en-ZA" dirty="0" smtClean="0">
                <a:latin typeface="Arial" pitchFamily="34" charset="0"/>
                <a:cs typeface="Arial" pitchFamily="34" charset="0"/>
              </a:rPr>
              <a:t>We obtain the following labels:</a:t>
            </a:r>
            <a:endParaRPr lang="en-ZA" dirty="0">
              <a:latin typeface="Arial" pitchFamily="34" charset="0"/>
              <a:cs typeface="Arial" pitchFamily="34" charset="0"/>
            </a:endParaRPr>
          </a:p>
        </p:txBody>
      </p:sp>
      <p:sp>
        <p:nvSpPr>
          <p:cNvPr id="8" name="TextBox 7"/>
          <p:cNvSpPr txBox="1"/>
          <p:nvPr/>
        </p:nvSpPr>
        <p:spPr>
          <a:xfrm>
            <a:off x="1603465" y="5589240"/>
            <a:ext cx="5937074"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 2050 1450 ∞ ∞ ∞ ∞ ∞ ∞]</a:t>
            </a:r>
            <a:endParaRPr lang="en-ZA" sz="2400" dirty="0">
              <a:latin typeface="Arial" pitchFamily="34" charset="0"/>
              <a:cs typeface="Arial" pitchFamily="34" charset="0"/>
            </a:endParaRPr>
          </a:p>
        </p:txBody>
      </p:sp>
    </p:spTree>
    <p:extLst>
      <p:ext uri="{BB962C8B-B14F-4D97-AF65-F5344CB8AC3E}">
        <p14:creationId xmlns:p14="http://schemas.microsoft.com/office/powerpoint/2010/main" val="223220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1173719" cy="523220"/>
          </a:xfrm>
          <a:prstGeom prst="rect">
            <a:avLst/>
          </a:prstGeom>
          <a:noFill/>
        </p:spPr>
        <p:txBody>
          <a:bodyPr wrap="none" rtlCol="0">
            <a:spAutoFit/>
          </a:bodyPr>
          <a:lstStyle/>
          <a:p>
            <a:r>
              <a:rPr lang="en-ZA" sz="2400" dirty="0" smtClean="0">
                <a:latin typeface="Arial" pitchFamily="34" charset="0"/>
                <a:cs typeface="Arial" pitchFamily="34" charset="0"/>
              </a:rPr>
              <a:t>Step 3</a:t>
            </a:r>
            <a:r>
              <a:rPr lang="en-ZA" sz="2800" dirty="0" smtClean="0">
                <a:latin typeface="Arial" pitchFamily="34" charset="0"/>
                <a:cs typeface="Arial" pitchFamily="34" charset="0"/>
              </a:rPr>
              <a:t>:</a:t>
            </a:r>
            <a:endParaRPr lang="en-ZA" sz="2800" dirty="0">
              <a:latin typeface="Arial" pitchFamily="34" charset="0"/>
              <a:cs typeface="Arial" pitchFamily="34" charset="0"/>
            </a:endParaRPr>
          </a:p>
        </p:txBody>
      </p:sp>
      <p:sp>
        <p:nvSpPr>
          <p:cNvPr id="3" name="TextBox 2"/>
          <p:cNvSpPr txBox="1"/>
          <p:nvPr/>
        </p:nvSpPr>
        <p:spPr>
          <a:xfrm>
            <a:off x="323528" y="1124744"/>
            <a:ext cx="8496944" cy="738664"/>
          </a:xfrm>
          <a:prstGeom prst="rect">
            <a:avLst/>
          </a:prstGeom>
          <a:noFill/>
        </p:spPr>
        <p:txBody>
          <a:bodyPr wrap="square" rtlCol="0">
            <a:spAutoFit/>
          </a:bodyPr>
          <a:lstStyle/>
          <a:p>
            <a:r>
              <a:rPr lang="en-ZA" dirty="0" smtClean="0">
                <a:latin typeface="Arial" pitchFamily="34" charset="0"/>
                <a:cs typeface="Arial" pitchFamily="34" charset="0"/>
              </a:rPr>
              <a:t>Node 5 has the smallest temporary label. We therefore make node 5’s label permanent and obtain the following labels</a:t>
            </a:r>
            <a:r>
              <a:rPr lang="en-ZA" sz="2400" dirty="0" smtClean="0">
                <a:latin typeface="Arial" pitchFamily="34" charset="0"/>
                <a:cs typeface="Arial" pitchFamily="34" charset="0"/>
              </a:rPr>
              <a:t>:</a:t>
            </a:r>
            <a:endParaRPr lang="en-ZA" sz="2400" dirty="0">
              <a:latin typeface="Arial" pitchFamily="34" charset="0"/>
              <a:cs typeface="Arial" pitchFamily="34" charset="0"/>
            </a:endParaRPr>
          </a:p>
        </p:txBody>
      </p:sp>
      <p:sp>
        <p:nvSpPr>
          <p:cNvPr id="5" name="TextBox 4"/>
          <p:cNvSpPr txBox="1"/>
          <p:nvPr/>
        </p:nvSpPr>
        <p:spPr>
          <a:xfrm>
            <a:off x="323528" y="2708920"/>
            <a:ext cx="8496944" cy="646331"/>
          </a:xfrm>
          <a:prstGeom prst="rect">
            <a:avLst/>
          </a:prstGeom>
          <a:noFill/>
        </p:spPr>
        <p:txBody>
          <a:bodyPr wrap="square" rtlCol="0">
            <a:spAutoFit/>
          </a:bodyPr>
          <a:lstStyle/>
          <a:p>
            <a:r>
              <a:rPr lang="en-ZA" dirty="0" smtClean="0">
                <a:latin typeface="Arial" pitchFamily="34" charset="0"/>
                <a:cs typeface="Arial" pitchFamily="34" charset="0"/>
              </a:rPr>
              <a:t>We now know that node 5 is the second closest node to node 1. We next compute temporary labels for all nodes that are connected to node 5 by a single arc.</a:t>
            </a:r>
            <a:endParaRPr lang="en-ZA" dirty="0">
              <a:latin typeface="Arial" pitchFamily="34" charset="0"/>
              <a:cs typeface="Arial" pitchFamily="34" charset="0"/>
            </a:endParaRPr>
          </a:p>
        </p:txBody>
      </p:sp>
      <p:sp>
        <p:nvSpPr>
          <p:cNvPr id="6" name="TextBox 5"/>
          <p:cNvSpPr txBox="1"/>
          <p:nvPr/>
        </p:nvSpPr>
        <p:spPr>
          <a:xfrm>
            <a:off x="2037396" y="3573016"/>
            <a:ext cx="5168594" cy="707886"/>
          </a:xfrm>
          <a:prstGeom prst="rect">
            <a:avLst/>
          </a:prstGeom>
          <a:noFill/>
        </p:spPr>
        <p:txBody>
          <a:bodyPr wrap="none" rtlCol="0">
            <a:spAutoFit/>
          </a:bodyPr>
          <a:lstStyle/>
          <a:p>
            <a:r>
              <a:rPr lang="en-ZA" sz="2000" b="1" dirty="0" smtClean="0">
                <a:latin typeface="Arial" pitchFamily="34" charset="0"/>
                <a:cs typeface="Arial" pitchFamily="34" charset="0"/>
              </a:rPr>
              <a:t>Node:		Temporary Label</a:t>
            </a:r>
          </a:p>
          <a:p>
            <a:r>
              <a:rPr lang="en-ZA" sz="2000" dirty="0" smtClean="0">
                <a:latin typeface="Arial" pitchFamily="34" charset="0"/>
                <a:cs typeface="Arial" pitchFamily="34" charset="0"/>
              </a:rPr>
              <a:t>Node 9		min{∞; 1150 + 240} = 1390*</a:t>
            </a:r>
          </a:p>
        </p:txBody>
      </p:sp>
      <p:sp>
        <p:nvSpPr>
          <p:cNvPr id="7" name="TextBox 6"/>
          <p:cNvSpPr txBox="1"/>
          <p:nvPr/>
        </p:nvSpPr>
        <p:spPr>
          <a:xfrm>
            <a:off x="290348" y="4581128"/>
            <a:ext cx="8496944" cy="369332"/>
          </a:xfrm>
          <a:prstGeom prst="rect">
            <a:avLst/>
          </a:prstGeom>
          <a:noFill/>
        </p:spPr>
        <p:txBody>
          <a:bodyPr wrap="square" rtlCol="0">
            <a:spAutoFit/>
          </a:bodyPr>
          <a:lstStyle/>
          <a:p>
            <a:r>
              <a:rPr lang="en-ZA" dirty="0" smtClean="0">
                <a:latin typeface="Arial" pitchFamily="34" charset="0"/>
                <a:cs typeface="Arial" pitchFamily="34" charset="0"/>
              </a:rPr>
              <a:t>We obtain the following labels:</a:t>
            </a:r>
            <a:endParaRPr lang="en-ZA" dirty="0">
              <a:latin typeface="Arial" pitchFamily="34" charset="0"/>
              <a:cs typeface="Arial" pitchFamily="34" charset="0"/>
            </a:endParaRPr>
          </a:p>
        </p:txBody>
      </p:sp>
      <p:sp>
        <p:nvSpPr>
          <p:cNvPr id="8" name="TextBox 7"/>
          <p:cNvSpPr txBox="1"/>
          <p:nvPr/>
        </p:nvSpPr>
        <p:spPr>
          <a:xfrm>
            <a:off x="2097672" y="5127575"/>
            <a:ext cx="4882298"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 ∞ ∞ ∞ ∞]</a:t>
            </a:r>
            <a:endParaRPr lang="en-ZA" sz="2400" dirty="0">
              <a:latin typeface="Arial" pitchFamily="34" charset="0"/>
              <a:cs typeface="Arial" pitchFamily="34" charset="0"/>
            </a:endParaRPr>
          </a:p>
        </p:txBody>
      </p:sp>
      <p:sp>
        <p:nvSpPr>
          <p:cNvPr id="9" name="TextBox 8"/>
          <p:cNvSpPr txBox="1"/>
          <p:nvPr/>
        </p:nvSpPr>
        <p:spPr>
          <a:xfrm>
            <a:off x="1543351" y="2060848"/>
            <a:ext cx="6057299"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 2050 1450 ∞ ∞ ∞ ∞ ∞ ∞]</a:t>
            </a:r>
            <a:endParaRPr lang="en-ZA" sz="2400" dirty="0">
              <a:latin typeface="Arial" pitchFamily="34" charset="0"/>
              <a:cs typeface="Arial" pitchFamily="34" charset="0"/>
            </a:endParaRPr>
          </a:p>
        </p:txBody>
      </p:sp>
    </p:spTree>
    <p:extLst>
      <p:ext uri="{BB962C8B-B14F-4D97-AF65-F5344CB8AC3E}">
        <p14:creationId xmlns:p14="http://schemas.microsoft.com/office/powerpoint/2010/main" val="219886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1173719" cy="523220"/>
          </a:xfrm>
          <a:prstGeom prst="rect">
            <a:avLst/>
          </a:prstGeom>
          <a:noFill/>
        </p:spPr>
        <p:txBody>
          <a:bodyPr wrap="none" rtlCol="0">
            <a:spAutoFit/>
          </a:bodyPr>
          <a:lstStyle/>
          <a:p>
            <a:r>
              <a:rPr lang="en-ZA" sz="2400" dirty="0" smtClean="0">
                <a:latin typeface="Arial" pitchFamily="34" charset="0"/>
                <a:cs typeface="Arial" pitchFamily="34" charset="0"/>
              </a:rPr>
              <a:t>Step 4</a:t>
            </a:r>
            <a:r>
              <a:rPr lang="en-ZA" sz="2800" dirty="0" smtClean="0">
                <a:latin typeface="Arial" pitchFamily="34" charset="0"/>
                <a:cs typeface="Arial" pitchFamily="34" charset="0"/>
              </a:rPr>
              <a:t>:</a:t>
            </a:r>
            <a:endParaRPr lang="en-ZA" sz="2800" dirty="0">
              <a:latin typeface="Arial" pitchFamily="34" charset="0"/>
              <a:cs typeface="Arial" pitchFamily="34" charset="0"/>
            </a:endParaRPr>
          </a:p>
        </p:txBody>
      </p:sp>
      <p:sp>
        <p:nvSpPr>
          <p:cNvPr id="3" name="TextBox 2"/>
          <p:cNvSpPr txBox="1"/>
          <p:nvPr/>
        </p:nvSpPr>
        <p:spPr>
          <a:xfrm>
            <a:off x="323528" y="1124744"/>
            <a:ext cx="8496944" cy="1015663"/>
          </a:xfrm>
          <a:prstGeom prst="rect">
            <a:avLst/>
          </a:prstGeom>
          <a:noFill/>
        </p:spPr>
        <p:txBody>
          <a:bodyPr wrap="square" rtlCol="0">
            <a:spAutoFit/>
          </a:bodyPr>
          <a:lstStyle/>
          <a:p>
            <a:r>
              <a:rPr lang="en-ZA" dirty="0" smtClean="0">
                <a:latin typeface="Arial" pitchFamily="34" charset="0"/>
                <a:cs typeface="Arial" pitchFamily="34" charset="0"/>
              </a:rPr>
              <a:t>Node 9 has the only temporary label as it’s the only node with a direct path from node 5. We therefore make node 9’s label permanent and obtain the following labels</a:t>
            </a:r>
            <a:r>
              <a:rPr lang="en-ZA" sz="2400" dirty="0" smtClean="0">
                <a:latin typeface="Arial" pitchFamily="34" charset="0"/>
                <a:cs typeface="Arial" pitchFamily="34" charset="0"/>
              </a:rPr>
              <a:t>:</a:t>
            </a:r>
            <a:endParaRPr lang="en-ZA" sz="2400" dirty="0">
              <a:latin typeface="Arial" pitchFamily="34" charset="0"/>
              <a:cs typeface="Arial" pitchFamily="34" charset="0"/>
            </a:endParaRPr>
          </a:p>
        </p:txBody>
      </p:sp>
      <p:sp>
        <p:nvSpPr>
          <p:cNvPr id="5" name="TextBox 4"/>
          <p:cNvSpPr txBox="1"/>
          <p:nvPr/>
        </p:nvSpPr>
        <p:spPr>
          <a:xfrm>
            <a:off x="323528" y="2708920"/>
            <a:ext cx="8496944" cy="646331"/>
          </a:xfrm>
          <a:prstGeom prst="rect">
            <a:avLst/>
          </a:prstGeom>
          <a:noFill/>
        </p:spPr>
        <p:txBody>
          <a:bodyPr wrap="square" rtlCol="0">
            <a:spAutoFit/>
          </a:bodyPr>
          <a:lstStyle/>
          <a:p>
            <a:r>
              <a:rPr lang="en-ZA" dirty="0" smtClean="0">
                <a:latin typeface="Arial" pitchFamily="34" charset="0"/>
                <a:cs typeface="Arial" pitchFamily="34" charset="0"/>
              </a:rPr>
              <a:t>We next compute temporary labels for all nodes that are connected to node 9 by a single arc.</a:t>
            </a:r>
            <a:endParaRPr lang="en-ZA" dirty="0">
              <a:latin typeface="Arial" pitchFamily="34" charset="0"/>
              <a:cs typeface="Arial" pitchFamily="34" charset="0"/>
            </a:endParaRPr>
          </a:p>
        </p:txBody>
      </p:sp>
      <p:sp>
        <p:nvSpPr>
          <p:cNvPr id="6" name="TextBox 5"/>
          <p:cNvSpPr txBox="1"/>
          <p:nvPr/>
        </p:nvSpPr>
        <p:spPr>
          <a:xfrm>
            <a:off x="2037396" y="3355251"/>
            <a:ext cx="5168594" cy="1323439"/>
          </a:xfrm>
          <a:prstGeom prst="rect">
            <a:avLst/>
          </a:prstGeom>
          <a:noFill/>
        </p:spPr>
        <p:txBody>
          <a:bodyPr wrap="none" rtlCol="0">
            <a:spAutoFit/>
          </a:bodyPr>
          <a:lstStyle/>
          <a:p>
            <a:r>
              <a:rPr lang="en-ZA" sz="2000" b="1" dirty="0" smtClean="0">
                <a:latin typeface="Arial" pitchFamily="34" charset="0"/>
                <a:cs typeface="Arial" pitchFamily="34" charset="0"/>
              </a:rPr>
              <a:t>Node:		Temporary Label</a:t>
            </a:r>
          </a:p>
          <a:p>
            <a:r>
              <a:rPr lang="en-ZA" sz="2000" dirty="0" smtClean="0">
                <a:latin typeface="Arial" pitchFamily="34" charset="0"/>
                <a:cs typeface="Arial" pitchFamily="34" charset="0"/>
              </a:rPr>
              <a:t>Node 11	min{∞; 1390 + 500} = 1890</a:t>
            </a:r>
          </a:p>
          <a:p>
            <a:r>
              <a:rPr lang="en-ZA" sz="2000" dirty="0" smtClean="0">
                <a:latin typeface="Arial" pitchFamily="34" charset="0"/>
                <a:cs typeface="Arial" pitchFamily="34" charset="0"/>
              </a:rPr>
              <a:t>Node 12	min{∞; 1390 + 350} = 1740</a:t>
            </a:r>
          </a:p>
          <a:p>
            <a:r>
              <a:rPr lang="en-ZA" sz="2000" dirty="0" smtClean="0">
                <a:latin typeface="Arial" pitchFamily="34" charset="0"/>
                <a:cs typeface="Arial" pitchFamily="34" charset="0"/>
              </a:rPr>
              <a:t>Node 13	min{∞; 1390 + 130} = 1520*</a:t>
            </a:r>
            <a:endParaRPr lang="en-ZA" sz="2000" dirty="0">
              <a:latin typeface="Arial" pitchFamily="34" charset="0"/>
              <a:cs typeface="Arial" pitchFamily="34" charset="0"/>
            </a:endParaRPr>
          </a:p>
        </p:txBody>
      </p:sp>
      <p:sp>
        <p:nvSpPr>
          <p:cNvPr id="7" name="TextBox 6"/>
          <p:cNvSpPr txBox="1"/>
          <p:nvPr/>
        </p:nvSpPr>
        <p:spPr>
          <a:xfrm>
            <a:off x="323528" y="5064425"/>
            <a:ext cx="8496944" cy="369332"/>
          </a:xfrm>
          <a:prstGeom prst="rect">
            <a:avLst/>
          </a:prstGeom>
          <a:noFill/>
        </p:spPr>
        <p:txBody>
          <a:bodyPr wrap="square" rtlCol="0">
            <a:spAutoFit/>
          </a:bodyPr>
          <a:lstStyle/>
          <a:p>
            <a:r>
              <a:rPr lang="en-ZA" dirty="0" smtClean="0">
                <a:latin typeface="Arial" pitchFamily="34" charset="0"/>
                <a:cs typeface="Arial" pitchFamily="34" charset="0"/>
              </a:rPr>
              <a:t>We obtain the following labels:</a:t>
            </a:r>
            <a:endParaRPr lang="en-ZA" dirty="0">
              <a:latin typeface="Arial" pitchFamily="34" charset="0"/>
              <a:cs typeface="Arial" pitchFamily="34" charset="0"/>
            </a:endParaRPr>
          </a:p>
        </p:txBody>
      </p:sp>
      <p:sp>
        <p:nvSpPr>
          <p:cNvPr id="9" name="TextBox 8"/>
          <p:cNvSpPr txBox="1"/>
          <p:nvPr/>
        </p:nvSpPr>
        <p:spPr>
          <a:xfrm>
            <a:off x="2130853" y="1988840"/>
            <a:ext cx="4882298"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 ∞ ∞ ∞ ∞]</a:t>
            </a:r>
            <a:endParaRPr lang="en-ZA" sz="2400" dirty="0">
              <a:latin typeface="Arial" pitchFamily="34" charset="0"/>
              <a:cs typeface="Arial" pitchFamily="34" charset="0"/>
            </a:endParaRPr>
          </a:p>
        </p:txBody>
      </p:sp>
      <p:sp>
        <p:nvSpPr>
          <p:cNvPr id="10" name="TextBox 9"/>
          <p:cNvSpPr txBox="1"/>
          <p:nvPr/>
        </p:nvSpPr>
        <p:spPr>
          <a:xfrm>
            <a:off x="1473623" y="5589240"/>
            <a:ext cx="6196761"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 1890 1740 1520 ∞]</a:t>
            </a:r>
            <a:endParaRPr lang="en-ZA" sz="2400" dirty="0">
              <a:latin typeface="Arial" pitchFamily="34" charset="0"/>
              <a:cs typeface="Arial" pitchFamily="34" charset="0"/>
            </a:endParaRPr>
          </a:p>
        </p:txBody>
      </p:sp>
    </p:spTree>
    <p:extLst>
      <p:ext uri="{BB962C8B-B14F-4D97-AF65-F5344CB8AC3E}">
        <p14:creationId xmlns:p14="http://schemas.microsoft.com/office/powerpoint/2010/main" val="284412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1173719" cy="523220"/>
          </a:xfrm>
          <a:prstGeom prst="rect">
            <a:avLst/>
          </a:prstGeom>
          <a:noFill/>
        </p:spPr>
        <p:txBody>
          <a:bodyPr wrap="none" rtlCol="0">
            <a:spAutoFit/>
          </a:bodyPr>
          <a:lstStyle/>
          <a:p>
            <a:r>
              <a:rPr lang="en-ZA" sz="2400" dirty="0" smtClean="0">
                <a:latin typeface="Arial" pitchFamily="34" charset="0"/>
                <a:cs typeface="Arial" pitchFamily="34" charset="0"/>
              </a:rPr>
              <a:t>Step 5</a:t>
            </a:r>
            <a:r>
              <a:rPr lang="en-ZA" sz="2800" dirty="0" smtClean="0">
                <a:latin typeface="Arial" pitchFamily="34" charset="0"/>
                <a:cs typeface="Arial" pitchFamily="34" charset="0"/>
              </a:rPr>
              <a:t>:</a:t>
            </a:r>
            <a:endParaRPr lang="en-ZA" sz="2800" dirty="0">
              <a:latin typeface="Arial" pitchFamily="34" charset="0"/>
              <a:cs typeface="Arial" pitchFamily="34" charset="0"/>
            </a:endParaRPr>
          </a:p>
        </p:txBody>
      </p:sp>
      <p:sp>
        <p:nvSpPr>
          <p:cNvPr id="3" name="TextBox 2"/>
          <p:cNvSpPr txBox="1"/>
          <p:nvPr/>
        </p:nvSpPr>
        <p:spPr>
          <a:xfrm>
            <a:off x="323528" y="1124744"/>
            <a:ext cx="8496944" cy="738664"/>
          </a:xfrm>
          <a:prstGeom prst="rect">
            <a:avLst/>
          </a:prstGeom>
          <a:noFill/>
        </p:spPr>
        <p:txBody>
          <a:bodyPr wrap="square" rtlCol="0">
            <a:spAutoFit/>
          </a:bodyPr>
          <a:lstStyle/>
          <a:p>
            <a:r>
              <a:rPr lang="en-ZA" dirty="0" smtClean="0">
                <a:latin typeface="Arial" pitchFamily="34" charset="0"/>
                <a:cs typeface="Arial" pitchFamily="34" charset="0"/>
              </a:rPr>
              <a:t>Node 13 has the smallest temporary label. We therefore make node 13’s label permanent and obtain the following labels</a:t>
            </a:r>
            <a:r>
              <a:rPr lang="en-ZA" sz="2400" dirty="0" smtClean="0">
                <a:latin typeface="Arial" pitchFamily="34" charset="0"/>
                <a:cs typeface="Arial" pitchFamily="34" charset="0"/>
              </a:rPr>
              <a:t>:</a:t>
            </a:r>
            <a:endParaRPr lang="en-ZA" sz="2400" dirty="0">
              <a:latin typeface="Arial" pitchFamily="34" charset="0"/>
              <a:cs typeface="Arial" pitchFamily="34" charset="0"/>
            </a:endParaRPr>
          </a:p>
        </p:txBody>
      </p:sp>
      <p:sp>
        <p:nvSpPr>
          <p:cNvPr id="5" name="TextBox 4"/>
          <p:cNvSpPr txBox="1"/>
          <p:nvPr/>
        </p:nvSpPr>
        <p:spPr>
          <a:xfrm>
            <a:off x="323528" y="2708920"/>
            <a:ext cx="8496944" cy="646331"/>
          </a:xfrm>
          <a:prstGeom prst="rect">
            <a:avLst/>
          </a:prstGeom>
          <a:noFill/>
        </p:spPr>
        <p:txBody>
          <a:bodyPr wrap="square" rtlCol="0">
            <a:spAutoFit/>
          </a:bodyPr>
          <a:lstStyle/>
          <a:p>
            <a:r>
              <a:rPr lang="en-ZA" dirty="0" smtClean="0">
                <a:latin typeface="Arial" pitchFamily="34" charset="0"/>
                <a:cs typeface="Arial" pitchFamily="34" charset="0"/>
              </a:rPr>
              <a:t>We now only have one node left. We compute temporary labels for the node that connects the last node, node 14, by a single arc.</a:t>
            </a:r>
            <a:endParaRPr lang="en-ZA" dirty="0">
              <a:latin typeface="Arial" pitchFamily="34" charset="0"/>
              <a:cs typeface="Arial" pitchFamily="34" charset="0"/>
            </a:endParaRPr>
          </a:p>
        </p:txBody>
      </p:sp>
      <p:sp>
        <p:nvSpPr>
          <p:cNvPr id="6" name="TextBox 5"/>
          <p:cNvSpPr txBox="1"/>
          <p:nvPr/>
        </p:nvSpPr>
        <p:spPr>
          <a:xfrm>
            <a:off x="2037396" y="3573016"/>
            <a:ext cx="5187639" cy="707886"/>
          </a:xfrm>
          <a:prstGeom prst="rect">
            <a:avLst/>
          </a:prstGeom>
          <a:noFill/>
        </p:spPr>
        <p:txBody>
          <a:bodyPr wrap="none" rtlCol="0">
            <a:spAutoFit/>
          </a:bodyPr>
          <a:lstStyle/>
          <a:p>
            <a:r>
              <a:rPr lang="en-ZA" sz="2000" b="1" dirty="0" smtClean="0">
                <a:latin typeface="Arial" pitchFamily="34" charset="0"/>
                <a:cs typeface="Arial" pitchFamily="34" charset="0"/>
              </a:rPr>
              <a:t>Node:		Temporary Label</a:t>
            </a:r>
          </a:p>
          <a:p>
            <a:r>
              <a:rPr lang="en-ZA" sz="2000" dirty="0" smtClean="0">
                <a:latin typeface="Arial" pitchFamily="34" charset="0"/>
                <a:cs typeface="Arial" pitchFamily="34" charset="0"/>
              </a:rPr>
              <a:t>Node 14	min{∞; 1520 + 390} = 1910*</a:t>
            </a:r>
          </a:p>
        </p:txBody>
      </p:sp>
      <p:sp>
        <p:nvSpPr>
          <p:cNvPr id="7" name="TextBox 6"/>
          <p:cNvSpPr txBox="1"/>
          <p:nvPr/>
        </p:nvSpPr>
        <p:spPr>
          <a:xfrm>
            <a:off x="290348" y="4581128"/>
            <a:ext cx="8496944" cy="369332"/>
          </a:xfrm>
          <a:prstGeom prst="rect">
            <a:avLst/>
          </a:prstGeom>
          <a:noFill/>
        </p:spPr>
        <p:txBody>
          <a:bodyPr wrap="square" rtlCol="0">
            <a:spAutoFit/>
          </a:bodyPr>
          <a:lstStyle/>
          <a:p>
            <a:r>
              <a:rPr lang="en-ZA" dirty="0" smtClean="0">
                <a:latin typeface="Arial" pitchFamily="34" charset="0"/>
                <a:cs typeface="Arial" pitchFamily="34" charset="0"/>
              </a:rPr>
              <a:t>We obtain the following labels:</a:t>
            </a:r>
            <a:endParaRPr lang="en-ZA" dirty="0">
              <a:latin typeface="Arial" pitchFamily="34" charset="0"/>
              <a:cs typeface="Arial" pitchFamily="34" charset="0"/>
            </a:endParaRPr>
          </a:p>
        </p:txBody>
      </p:sp>
      <p:sp>
        <p:nvSpPr>
          <p:cNvPr id="10" name="TextBox 9"/>
          <p:cNvSpPr txBox="1"/>
          <p:nvPr/>
        </p:nvSpPr>
        <p:spPr>
          <a:xfrm>
            <a:off x="1413507" y="2060848"/>
            <a:ext cx="6316987"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 1890 1740 1520* ∞]</a:t>
            </a:r>
            <a:endParaRPr lang="en-ZA" sz="2400" dirty="0">
              <a:latin typeface="Arial" pitchFamily="34" charset="0"/>
              <a:cs typeface="Arial" pitchFamily="34" charset="0"/>
            </a:endParaRPr>
          </a:p>
        </p:txBody>
      </p:sp>
      <p:sp>
        <p:nvSpPr>
          <p:cNvPr id="11" name="TextBox 10"/>
          <p:cNvSpPr txBox="1"/>
          <p:nvPr/>
        </p:nvSpPr>
        <p:spPr>
          <a:xfrm>
            <a:off x="2103600" y="5229200"/>
            <a:ext cx="4936801"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1520* 1910]</a:t>
            </a:r>
            <a:endParaRPr lang="en-ZA" sz="2400" dirty="0">
              <a:latin typeface="Arial" pitchFamily="34" charset="0"/>
              <a:cs typeface="Arial" pitchFamily="34" charset="0"/>
            </a:endParaRPr>
          </a:p>
        </p:txBody>
      </p:sp>
    </p:spTree>
    <p:extLst>
      <p:ext uri="{BB962C8B-B14F-4D97-AF65-F5344CB8AC3E}">
        <p14:creationId xmlns:p14="http://schemas.microsoft.com/office/powerpoint/2010/main" val="103931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1810111" cy="523220"/>
          </a:xfrm>
          <a:prstGeom prst="rect">
            <a:avLst/>
          </a:prstGeom>
          <a:noFill/>
        </p:spPr>
        <p:txBody>
          <a:bodyPr wrap="none" rtlCol="0">
            <a:spAutoFit/>
          </a:bodyPr>
          <a:lstStyle/>
          <a:p>
            <a:r>
              <a:rPr lang="en-ZA" sz="2400" dirty="0" smtClean="0">
                <a:latin typeface="Arial" pitchFamily="34" charset="0"/>
                <a:cs typeface="Arial" pitchFamily="34" charset="0"/>
              </a:rPr>
              <a:t>Conclusion</a:t>
            </a:r>
            <a:r>
              <a:rPr lang="en-ZA" sz="2800" dirty="0" smtClean="0">
                <a:latin typeface="Arial" pitchFamily="34" charset="0"/>
                <a:cs typeface="Arial" pitchFamily="34" charset="0"/>
              </a:rPr>
              <a:t>:</a:t>
            </a:r>
            <a:endParaRPr lang="en-ZA" sz="2800" dirty="0">
              <a:latin typeface="Arial" pitchFamily="34" charset="0"/>
              <a:cs typeface="Arial" pitchFamily="34" charset="0"/>
            </a:endParaRPr>
          </a:p>
        </p:txBody>
      </p:sp>
      <p:sp>
        <p:nvSpPr>
          <p:cNvPr id="3" name="TextBox 2"/>
          <p:cNvSpPr txBox="1"/>
          <p:nvPr/>
        </p:nvSpPr>
        <p:spPr>
          <a:xfrm>
            <a:off x="323528" y="1124744"/>
            <a:ext cx="8496944" cy="369332"/>
          </a:xfrm>
          <a:prstGeom prst="rect">
            <a:avLst/>
          </a:prstGeom>
          <a:noFill/>
        </p:spPr>
        <p:txBody>
          <a:bodyPr wrap="square" rtlCol="0">
            <a:spAutoFit/>
          </a:bodyPr>
          <a:lstStyle/>
          <a:p>
            <a:r>
              <a:rPr lang="en-ZA" dirty="0" smtClean="0">
                <a:latin typeface="Arial" pitchFamily="34" charset="0"/>
                <a:cs typeface="Arial" pitchFamily="34" charset="0"/>
              </a:rPr>
              <a:t>Our final set of labels is:</a:t>
            </a:r>
            <a:endParaRPr lang="en-ZA" sz="2400" dirty="0">
              <a:latin typeface="Arial" pitchFamily="34" charset="0"/>
              <a:cs typeface="Arial" pitchFamily="34" charset="0"/>
            </a:endParaRPr>
          </a:p>
        </p:txBody>
      </p:sp>
      <p:sp>
        <p:nvSpPr>
          <p:cNvPr id="5" name="TextBox 4"/>
          <p:cNvSpPr txBox="1"/>
          <p:nvPr/>
        </p:nvSpPr>
        <p:spPr>
          <a:xfrm>
            <a:off x="323528" y="2109046"/>
            <a:ext cx="8496944" cy="2308324"/>
          </a:xfrm>
          <a:prstGeom prst="rect">
            <a:avLst/>
          </a:prstGeom>
          <a:noFill/>
        </p:spPr>
        <p:txBody>
          <a:bodyPr wrap="square" rtlCol="0">
            <a:spAutoFit/>
          </a:bodyPr>
          <a:lstStyle/>
          <a:p>
            <a:r>
              <a:rPr lang="en-ZA" dirty="0" smtClean="0">
                <a:latin typeface="Arial" pitchFamily="34" charset="0"/>
                <a:cs typeface="Arial" pitchFamily="34" charset="0"/>
              </a:rPr>
              <a:t>We can now work backwards and find the shortest path from node 1 to node 14. The permanent label for node 14 represents the length of the shortest path, thus 1970m. The difference between the permanent labels of the nodes represents the lengths of the arc (path) between the nodes.</a:t>
            </a:r>
          </a:p>
          <a:p>
            <a:endParaRPr lang="en-ZA" dirty="0" smtClean="0">
              <a:latin typeface="Arial" pitchFamily="34" charset="0"/>
              <a:cs typeface="Arial" pitchFamily="34" charset="0"/>
            </a:endParaRPr>
          </a:p>
          <a:p>
            <a:r>
              <a:rPr lang="en-ZA" dirty="0" smtClean="0">
                <a:latin typeface="Arial" pitchFamily="34" charset="0"/>
                <a:cs typeface="Arial" pitchFamily="34" charset="0"/>
              </a:rPr>
              <a:t>E.g.	Node 13 – Node 9</a:t>
            </a:r>
          </a:p>
          <a:p>
            <a:r>
              <a:rPr lang="en-ZA" dirty="0">
                <a:latin typeface="Arial" pitchFamily="34" charset="0"/>
                <a:cs typeface="Arial" pitchFamily="34" charset="0"/>
              </a:rPr>
              <a:t>	</a:t>
            </a:r>
            <a:r>
              <a:rPr lang="en-ZA" dirty="0" smtClean="0">
                <a:latin typeface="Arial" pitchFamily="34" charset="0"/>
                <a:cs typeface="Arial" pitchFamily="34" charset="0"/>
              </a:rPr>
              <a:t>1520 – 1390 = 130</a:t>
            </a:r>
          </a:p>
          <a:p>
            <a:r>
              <a:rPr lang="en-ZA" dirty="0">
                <a:latin typeface="Arial" pitchFamily="34" charset="0"/>
                <a:cs typeface="Arial" pitchFamily="34" charset="0"/>
              </a:rPr>
              <a:t>	</a:t>
            </a:r>
            <a:r>
              <a:rPr lang="en-ZA" dirty="0" smtClean="0">
                <a:latin typeface="Arial" pitchFamily="34" charset="0"/>
                <a:cs typeface="Arial" pitchFamily="34" charset="0"/>
              </a:rPr>
              <a:t>the distance between node 9 and node 13 is 130m. </a:t>
            </a:r>
            <a:endParaRPr lang="en-ZA" dirty="0">
              <a:latin typeface="Arial" pitchFamily="34" charset="0"/>
              <a:cs typeface="Arial" pitchFamily="34" charset="0"/>
            </a:endParaRPr>
          </a:p>
        </p:txBody>
      </p:sp>
      <p:sp>
        <p:nvSpPr>
          <p:cNvPr id="7" name="TextBox 6"/>
          <p:cNvSpPr txBox="1"/>
          <p:nvPr/>
        </p:nvSpPr>
        <p:spPr>
          <a:xfrm>
            <a:off x="290348" y="4581128"/>
            <a:ext cx="8496944" cy="646331"/>
          </a:xfrm>
          <a:prstGeom prst="rect">
            <a:avLst/>
          </a:prstGeom>
          <a:noFill/>
        </p:spPr>
        <p:txBody>
          <a:bodyPr wrap="square" rtlCol="0">
            <a:spAutoFit/>
          </a:bodyPr>
          <a:lstStyle/>
          <a:p>
            <a:r>
              <a:rPr lang="en-ZA" dirty="0" smtClean="0">
                <a:latin typeface="Arial" pitchFamily="34" charset="0"/>
                <a:cs typeface="Arial" pitchFamily="34" charset="0"/>
              </a:rPr>
              <a:t>Our final labels thus represents the following path </a:t>
            </a:r>
            <a:r>
              <a:rPr lang="en-ZA" dirty="0" smtClean="0">
                <a:latin typeface="Arial" pitchFamily="34" charset="0"/>
                <a:cs typeface="Arial" pitchFamily="34" charset="0"/>
              </a:rPr>
              <a:t>(in this order) through </a:t>
            </a:r>
            <a:r>
              <a:rPr lang="en-ZA" dirty="0" smtClean="0">
                <a:latin typeface="Arial" pitchFamily="34" charset="0"/>
                <a:cs typeface="Arial" pitchFamily="34" charset="0"/>
              </a:rPr>
              <a:t>the nodes as the shortest path:</a:t>
            </a:r>
            <a:endParaRPr lang="en-ZA" dirty="0">
              <a:latin typeface="Arial" pitchFamily="34" charset="0"/>
              <a:cs typeface="Arial" pitchFamily="34" charset="0"/>
            </a:endParaRPr>
          </a:p>
        </p:txBody>
      </p:sp>
      <p:sp>
        <p:nvSpPr>
          <p:cNvPr id="11" name="TextBox 10"/>
          <p:cNvSpPr txBox="1"/>
          <p:nvPr/>
        </p:nvSpPr>
        <p:spPr>
          <a:xfrm>
            <a:off x="1284090" y="5460032"/>
            <a:ext cx="6575839" cy="461665"/>
          </a:xfrm>
          <a:prstGeom prst="rect">
            <a:avLst/>
          </a:prstGeom>
          <a:noFill/>
        </p:spPr>
        <p:txBody>
          <a:bodyPr wrap="none" rtlCol="0">
            <a:spAutoFit/>
          </a:bodyPr>
          <a:lstStyle/>
          <a:p>
            <a:pPr algn="ctr"/>
            <a:r>
              <a:rPr lang="en-ZA" sz="2400" dirty="0" smtClean="0">
                <a:latin typeface="Arial" pitchFamily="34" charset="0"/>
                <a:cs typeface="Arial" pitchFamily="34" charset="0"/>
              </a:rPr>
              <a:t>[Node1 Node4 Node5 Node9 Node13 Node14]</a:t>
            </a:r>
            <a:endParaRPr lang="en-ZA" sz="2400" dirty="0">
              <a:latin typeface="Arial" pitchFamily="34" charset="0"/>
              <a:cs typeface="Arial" pitchFamily="34" charset="0"/>
            </a:endParaRPr>
          </a:p>
        </p:txBody>
      </p:sp>
      <p:sp>
        <p:nvSpPr>
          <p:cNvPr id="9" name="TextBox 8"/>
          <p:cNvSpPr txBox="1"/>
          <p:nvPr/>
        </p:nvSpPr>
        <p:spPr>
          <a:xfrm>
            <a:off x="2102702" y="1628800"/>
            <a:ext cx="5057026" cy="461665"/>
          </a:xfrm>
          <a:prstGeom prst="rect">
            <a:avLst/>
          </a:prstGeom>
          <a:noFill/>
        </p:spPr>
        <p:txBody>
          <a:bodyPr wrap="none" rtlCol="0">
            <a:spAutoFit/>
          </a:bodyPr>
          <a:lstStyle/>
          <a:p>
            <a:pPr algn="ctr"/>
            <a:r>
              <a:rPr lang="en-ZA" sz="2400" dirty="0" smtClean="0">
                <a:latin typeface="Arial" pitchFamily="34" charset="0"/>
                <a:cs typeface="Arial" pitchFamily="34" charset="0"/>
              </a:rPr>
              <a:t>[0* 1100* 1150* 1390* 1520* 1910*]</a:t>
            </a:r>
            <a:endParaRPr lang="en-ZA" sz="2400" dirty="0">
              <a:latin typeface="Arial" pitchFamily="34" charset="0"/>
              <a:cs typeface="Arial" pitchFamily="34" charset="0"/>
            </a:endParaRPr>
          </a:p>
        </p:txBody>
      </p:sp>
    </p:spTree>
    <p:extLst>
      <p:ext uri="{BB962C8B-B14F-4D97-AF65-F5344CB8AC3E}">
        <p14:creationId xmlns:p14="http://schemas.microsoft.com/office/powerpoint/2010/main" val="3261731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649</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Dijkstra’s Algorithm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Dijkstra’s Algorithm</dc:title>
  <dc:creator>User</dc:creator>
  <cp:lastModifiedBy>Swanepoel, H, Mnr &lt;16354893@sun.ac.za&gt;</cp:lastModifiedBy>
  <cp:revision>19</cp:revision>
  <dcterms:created xsi:type="dcterms:W3CDTF">2012-10-03T15:30:12Z</dcterms:created>
  <dcterms:modified xsi:type="dcterms:W3CDTF">2012-10-16T17:26:16Z</dcterms:modified>
</cp:coreProperties>
</file>